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91" r:id="rId4"/>
    <p:sldId id="289" r:id="rId5"/>
    <p:sldId id="310" r:id="rId6"/>
    <p:sldId id="309" r:id="rId7"/>
    <p:sldId id="311" r:id="rId8"/>
    <p:sldId id="312" r:id="rId9"/>
    <p:sldId id="313" r:id="rId10"/>
    <p:sldId id="303" r:id="rId11"/>
    <p:sldId id="314" r:id="rId12"/>
    <p:sldId id="315" r:id="rId13"/>
    <p:sldId id="304" r:id="rId14"/>
    <p:sldId id="288" r:id="rId15"/>
    <p:sldId id="308" r:id="rId16"/>
    <p:sldId id="272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C418A-54B0-4C31-AB07-F2011811D527}" v="53" dt="2024-01-10T17:29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1" autoAdjust="0"/>
    <p:restoredTop sz="80190" autoAdjust="0"/>
  </p:normalViewPr>
  <p:slideViewPr>
    <p:cSldViewPr snapToGrid="0" snapToObjects="1">
      <p:cViewPr varScale="1">
        <p:scale>
          <a:sx n="90" d="100"/>
          <a:sy n="90" d="100"/>
        </p:scale>
        <p:origin x="118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Crawford" userId="3fcfa223-fc98-4524-8075-713a8747640e" providerId="ADAL" clId="{895C418A-54B0-4C31-AB07-F2011811D527}"/>
    <pc:docChg chg="modSld">
      <pc:chgData name="Garrett Crawford" userId="3fcfa223-fc98-4524-8075-713a8747640e" providerId="ADAL" clId="{895C418A-54B0-4C31-AB07-F2011811D527}" dt="2024-01-10T17:29:03.303" v="54" actId="962"/>
      <pc:docMkLst>
        <pc:docMk/>
      </pc:docMkLst>
      <pc:sldChg chg="modSp mod">
        <pc:chgData name="Garrett Crawford" userId="3fcfa223-fc98-4524-8075-713a8747640e" providerId="ADAL" clId="{895C418A-54B0-4C31-AB07-F2011811D527}" dt="2024-01-10T17:28:20.109" v="0" actId="962"/>
        <pc:sldMkLst>
          <pc:docMk/>
          <pc:sldMk cId="1354695709" sldId="256"/>
        </pc:sldMkLst>
        <pc:cxnChg chg="mod">
          <ac:chgData name="Garrett Crawford" userId="3fcfa223-fc98-4524-8075-713a8747640e" providerId="ADAL" clId="{895C418A-54B0-4C31-AB07-F2011811D527}" dt="2024-01-10T17:28:20.109" v="0" actId="962"/>
          <ac:cxnSpMkLst>
            <pc:docMk/>
            <pc:sldMk cId="1354695709" sldId="256"/>
            <ac:cxnSpMk id="5" creationId="{00000000-0000-0000-0000-000000000000}"/>
          </ac:cxnSpMkLst>
        </pc:cxnChg>
      </pc:sldChg>
      <pc:sldChg chg="modSp mod">
        <pc:chgData name="Garrett Crawford" userId="3fcfa223-fc98-4524-8075-713a8747640e" providerId="ADAL" clId="{895C418A-54B0-4C31-AB07-F2011811D527}" dt="2024-01-10T17:29:03.303" v="54" actId="962"/>
        <pc:sldMkLst>
          <pc:docMk/>
          <pc:sldMk cId="2289998786" sldId="272"/>
        </pc:sldMkLst>
        <pc:picChg chg="mod">
          <ac:chgData name="Garrett Crawford" userId="3fcfa223-fc98-4524-8075-713a8747640e" providerId="ADAL" clId="{895C418A-54B0-4C31-AB07-F2011811D527}" dt="2024-01-10T17:29:03.303" v="54" actId="962"/>
          <ac:picMkLst>
            <pc:docMk/>
            <pc:sldMk cId="2289998786" sldId="272"/>
            <ac:picMk id="4" creationId="{19317030-0C43-C060-9455-BCA3248C77EE}"/>
          </ac:picMkLst>
        </pc:picChg>
        <pc:cxnChg chg="mod">
          <ac:chgData name="Garrett Crawford" userId="3fcfa223-fc98-4524-8075-713a8747640e" providerId="ADAL" clId="{895C418A-54B0-4C31-AB07-F2011811D527}" dt="2024-01-10T17:28:24.231" v="1" actId="962"/>
          <ac:cxnSpMkLst>
            <pc:docMk/>
            <pc:sldMk cId="2289998786" sldId="272"/>
            <ac:cxnSpMk id="15" creationId="{7152DECD-DB29-1240-86EF-1F57F2D46B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5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68668-04D5-7AF6-1468-1726DDEB6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A934C7-E6FF-1E50-8B62-1D070DA56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CFF8F7-ED73-37A2-B42A-561D96AD7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CE5CFE-CF2A-2BD5-F0B8-59711A97C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1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114BE-0647-C6A1-9E11-B53D89A4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4EC23D-40CD-7D1D-FF1A-293764639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82EE4E-615A-4E5E-7335-433146913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36DB8D-3C51-7EEB-6390-9BAA492D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90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1B87D-E4DC-E355-DAB4-E6A5C7BB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A42F1A-0645-8C20-EDAC-888B09406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5D88E7-D8C2-F715-0FD4-6D3B50ACC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 is no code template this time but a code structure.</a:t>
            </a:r>
          </a:p>
          <a:p>
            <a:endParaRPr lang="en-US" altLang="zh-CN" dirty="0"/>
          </a:p>
          <a:p>
            <a:r>
              <a:rPr lang="en-US" altLang="zh-CN" dirty="0"/>
              <a:t>Read the materials carefully.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1D7EB5-0BE1-F20E-0C06-1C38079A7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pro.arcgis.com/en/pro-app/arcpy/geoprocessing_and_python/understanding-the-progress-dialog-in-script-tools.htm" TargetMode="External"/><Relationship Id="rId3" Type="http://schemas.openxmlformats.org/officeDocument/2006/relationships/hyperlink" Target="http://pro.arcgis.com/en/pro-app/arcpy/mapping/arcgisproject-class.htm" TargetMode="External"/><Relationship Id="rId7" Type="http://schemas.openxmlformats.org/officeDocument/2006/relationships/hyperlink" Target="http://pro.arcgis.com/en/pro-app/arcpy/mapping/graduatedcolorsrenderer-class.htm" TargetMode="External"/><Relationship Id="rId12" Type="http://schemas.openxmlformats.org/officeDocument/2006/relationships/hyperlink" Target="https://marketplace.visualstudio.com/items?itemName=eamodio.gitlens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.arcgis.com/en/pro-app/arcpy/mapping/uniquevaluerenderer-class.htm" TargetMode="External"/><Relationship Id="rId11" Type="http://schemas.openxmlformats.org/officeDocument/2006/relationships/hyperlink" Target="https://marketplace.visualstudio.com/items?itemName=ms-python.debugpy" TargetMode="External"/><Relationship Id="rId5" Type="http://schemas.openxmlformats.org/officeDocument/2006/relationships/hyperlink" Target="http://pro.arcgis.com/en/pro-app/arcpy/mapping/colorramp-class.htm" TargetMode="External"/><Relationship Id="rId10" Type="http://schemas.openxmlformats.org/officeDocument/2006/relationships/hyperlink" Target="https://marketplace.visualstudio.com/items?itemName=ms-python.vscode-pylance" TargetMode="External"/><Relationship Id="rId4" Type="http://schemas.openxmlformats.org/officeDocument/2006/relationships/hyperlink" Target="http://pro.arcgis.com/en/pro-app/arcpy/mapping/layer-class.htm" TargetMode="External"/><Relationship Id="rId9" Type="http://schemas.openxmlformats.org/officeDocument/2006/relationships/hyperlink" Target="https://marketplace.visualstudio.com/items?itemName=ms-python.pyth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MUCIDI/GEOG-392-GIS-Programming/blob/main/Labs/Lab06/Lab06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392/676 GIS Programing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Lab6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CE04-EC88-8775-9E45-06B1CE39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F8BBF-80C5-7368-02F1-C1428E30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Progressor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8EF98E-66E2-A5CE-970D-218ED92706C5}"/>
              </a:ext>
            </a:extLst>
          </p:cNvPr>
          <p:cNvSpPr txBox="1"/>
          <p:nvPr/>
        </p:nvSpPr>
        <p:spPr>
          <a:xfrm>
            <a:off x="427630" y="1569493"/>
            <a:ext cx="9171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Init</a:t>
            </a:r>
          </a:p>
          <a:p>
            <a:endParaRPr lang="en-US" altLang="zh-CN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Inside of the `Execute()` method, define the following var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A23CD3-6778-C33C-010D-B9B1374C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3429000"/>
            <a:ext cx="2861502" cy="19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9E65F-2088-140C-CA04-90358CF0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FA1EE-0DE1-C516-F2B2-8F3FABF6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Progressor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E87B31-FB94-0767-D965-B80B5CC231D9}"/>
              </a:ext>
            </a:extLst>
          </p:cNvPr>
          <p:cNvSpPr txBox="1"/>
          <p:nvPr/>
        </p:nvSpPr>
        <p:spPr>
          <a:xfrm>
            <a:off x="427630" y="1569493"/>
            <a:ext cx="917104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Methods</a:t>
            </a:r>
          </a:p>
          <a:p>
            <a:endParaRPr lang="en-US" altLang="zh-CN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sz="2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 </a:t>
            </a:r>
            <a:r>
              <a:rPr lang="en-US" altLang="zh-CN" sz="28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init</a:t>
            </a:r>
            <a:r>
              <a:rPr lang="en-US" altLang="zh-CN" sz="2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the progressor</a:t>
            </a:r>
          </a:p>
          <a:p>
            <a:endParaRPr lang="en-US" altLang="zh-CN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sz="32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sz="28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sz="2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 advance the progressor by step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6323E7-BFFD-1D8F-2E09-76209C1F6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3153046"/>
            <a:ext cx="6845652" cy="7556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9AB853-CCE1-20D3-7BAC-401A0FB27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30" y="4941373"/>
            <a:ext cx="4102311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B8522-B7A0-D3A4-5183-FCA116141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8F530-BDD0-3661-7ACC-4CDD6933B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Progressor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2681F8-061D-6AF0-B7ED-0641DCB33294}"/>
              </a:ext>
            </a:extLst>
          </p:cNvPr>
          <p:cNvSpPr txBox="1"/>
          <p:nvPr/>
        </p:nvSpPr>
        <p:spPr>
          <a:xfrm>
            <a:off x="427630" y="1569493"/>
            <a:ext cx="9171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5468E9-29D7-A953-460E-935388D8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9888"/>
            <a:ext cx="12192000" cy="14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3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14C4-FD21-D657-AC6D-ADDF92FC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46A25-646F-6468-3326-831DC8E2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Your Code </a:t>
            </a:r>
            <a:r>
              <a:rPr lang="en-US" altLang="zh-CN" dirty="0" err="1">
                <a:latin typeface="HarmonyOS Sans Medium" panose="00000600000000000000" pitchFamily="2" charset="0"/>
              </a:rPr>
              <a:t>Stucture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7F9F5F-E323-517F-5657-A2DF19096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2" y="1627271"/>
            <a:ext cx="4917549" cy="4670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10EE70-9791-9758-48EB-18E375DC6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986" y="1842568"/>
            <a:ext cx="5234063" cy="42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9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778" y="1490049"/>
            <a:ext cx="7939994" cy="456108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PDF file includes:</a:t>
            </a:r>
          </a:p>
          <a:p>
            <a:pPr lvl="1"/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D99FCF-2FFC-04DD-BA57-A8325C53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62" y="2021777"/>
            <a:ext cx="10363733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ED05-A51E-E083-D2EB-ABB2417E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E81E9-CDF7-940A-D8BC-0D93B02B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Grading Rule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2E7B6C-9FC1-49EA-0A3D-B4F03C944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336" y="1753090"/>
            <a:ext cx="5507327" cy="44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Additional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3"/>
              </a:rPr>
              <a:t>arcgisproject-class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4"/>
              </a:rPr>
              <a:t>layer-class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5"/>
              </a:rPr>
              <a:t>colorramp-class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6"/>
              </a:rPr>
              <a:t>uniqueValueRenderer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7"/>
              </a:rPr>
              <a:t>graduatedColorsRenderer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effectLst/>
                <a:latin typeface="Menlo"/>
                <a:hlinkClick r:id="rId8"/>
              </a:rPr>
              <a:t>progressor</a:t>
            </a:r>
            <a:endParaRPr lang="en-US" altLang="zh-CN" b="0" dirty="0">
              <a:solidFill>
                <a:schemeClr val="tx1"/>
              </a:solidFill>
              <a:effectLst/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9"/>
              </a:rPr>
              <a:t>Python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0"/>
              </a:rPr>
              <a:t>Pylance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1"/>
              </a:rPr>
              <a:t>Python Debugger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2"/>
              </a:rPr>
              <a:t>Gitlens</a:t>
            </a:r>
            <a:endParaRPr lang="en-US" sz="36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Lab 6 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860646"/>
            <a:ext cx="9414934" cy="426552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Implement an ArcGIS Pro Toolbox that: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Re-render the “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Structures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layer using “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UniqueValueRenderer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Re-render the “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Trees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layer to “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GraduatedColorsRenderer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Supports “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Step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progressor.</a:t>
            </a: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Important Notes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244601"/>
            <a:ext cx="10905068" cy="5205097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 Source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 the “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Campus.gdb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from Lab4/5. Load it in an ArcGIS Pro project manually. Use this project as the input of your code.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Tutorial &amp; Reading material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https://github.com/TAMUCIDI/GEOG-392-GIS-Programming/blob/main/Labs/Lab06/Lab06.md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There is NO CODE TEMPLATE in this lab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Take these parameters in your toolbox: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latin typeface="Menlo"/>
              </a:rPr>
              <a:t>The working project path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latin typeface="Menlo"/>
              </a:rPr>
              <a:t>The layer's name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latin typeface="Menlo"/>
              </a:rPr>
              <a:t>The output project path (Optional)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CF1793-E668-695F-B35D-62230168B7C2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Init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9" name="图片 8" descr="图片包含 背景图案&#10;&#10;描述已自动生成">
            <a:extLst>
              <a:ext uri="{FF2B5EF4-FFF2-40B4-BE49-F238E27FC236}">
                <a16:creationId xmlns:a16="http://schemas.microsoft.com/office/drawing/2014/main" id="{60917109-21FD-35FE-5518-933F6AB5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0" y="2356050"/>
            <a:ext cx="7678646" cy="32989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E94C97-CDA1-B108-A9EF-BFA380E6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17" y="3133270"/>
            <a:ext cx="3956253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4D14-D96C-28C1-2F0F-5300F432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E8728-BB1C-B919-B21C-05498A3B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058934-CC76-9781-896A-7D0FB28E8EB0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Fetch the feature layer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49816-534A-C5E0-A5FB-0CD198D1A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0" y="2356050"/>
            <a:ext cx="6845652" cy="36450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D671C4-705C-38F8-6912-532F191D441E}"/>
              </a:ext>
            </a:extLst>
          </p:cNvPr>
          <p:cNvSpPr txBox="1"/>
          <p:nvPr/>
        </p:nvSpPr>
        <p:spPr>
          <a:xfrm>
            <a:off x="7853083" y="3162930"/>
            <a:ext cx="36087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Project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Map</a:t>
            </a:r>
          </a:p>
          <a:p>
            <a:pPr marL="742950" lvl="1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Layer list []</a:t>
            </a:r>
          </a:p>
          <a:p>
            <a:pPr marL="1200150" lvl="2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1. XXX</a:t>
            </a:r>
          </a:p>
          <a:p>
            <a:pPr marL="1200150" lvl="2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2. YYY</a:t>
            </a:r>
          </a:p>
          <a:p>
            <a:pPr marL="1200150" lvl="2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3. ‘Structures’</a:t>
            </a:r>
          </a:p>
          <a:p>
            <a:pPr marL="1200150" lvl="2" indent="-285750">
              <a:buFont typeface="Wingdings" panose="05000000000000000000" pitchFamily="2" charset="2"/>
              <a:buChar char="è"/>
            </a:pPr>
            <a:r>
              <a:rPr lang="en-US" altLang="zh-CN" dirty="0"/>
              <a:t>4. ‘Trees’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34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4433E-B50C-8B48-4AE4-D858193A1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93437-2B11-B93F-A6C9-D07039C5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03B7EF-E0B9-9F5C-C3E1-41E5A93CFDC5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UniqueValueRenderer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42BCEB-1930-CCE4-072C-FEF186387011}"/>
              </a:ext>
            </a:extLst>
          </p:cNvPr>
          <p:cNvSpPr txBox="1"/>
          <p:nvPr/>
        </p:nvSpPr>
        <p:spPr>
          <a:xfrm>
            <a:off x="491247" y="2548647"/>
            <a:ext cx="44941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symbology.updateRenderer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(‘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UniqueValueRenderer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’)`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change the feature layer’s renderer.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Specify which field to be the unique values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Don’t forget to set the changed renderer back to the feature layer’s symbology object.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43365-42C8-47C4-B85E-5D3B7C2A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967" y="2055357"/>
            <a:ext cx="6061786" cy="41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1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265B-B817-0310-91AE-D1760AC8A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B06E0-6ECE-30A0-C7E8-64D01D53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94AF6B-408F-DF04-A2EF-710A30C1D463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 descr="图示, 工程绘图&#10;&#10;描述已自动生成">
            <a:extLst>
              <a:ext uri="{FF2B5EF4-FFF2-40B4-BE49-F238E27FC236}">
                <a16:creationId xmlns:a16="http://schemas.microsoft.com/office/drawing/2014/main" id="{71B8C12A-C880-31ED-D523-6A8C3A71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2201952"/>
            <a:ext cx="904048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1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CFB23-76B8-A66E-81E4-257B574B1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1DFBB-6FE8-B08B-1020-5385CB0D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38FBA7-B3B6-CFC4-0936-FEEB6BE2C064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GraduatedColorsRenderer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8EBB6A-CA35-7E05-07E4-F3696DB613D9}"/>
              </a:ext>
            </a:extLst>
          </p:cNvPr>
          <p:cNvSpPr txBox="1"/>
          <p:nvPr/>
        </p:nvSpPr>
        <p:spPr>
          <a:xfrm>
            <a:off x="491247" y="2356050"/>
            <a:ext cx="4494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symbology.updateRenderer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(‘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GraduateColorsRenderer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’)`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change the feature layer’s renderer.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Specify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which field to be the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classificationField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column.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How many bins to break into.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Colormap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Don’t forget to set the changed renderer back to the feature layer’s symbology object.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4FB5F9-3CE7-83E5-9ADD-8DA9F443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13" y="2704083"/>
            <a:ext cx="6451017" cy="31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1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CE3DA-C23F-5A5E-FAEE-1B2A54DAF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D7D02-1C04-580A-0721-35231BA6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Renderer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1CC47C-E672-29C2-2172-0C207BA9F5B4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 descr="地图&#10;&#10;描述已自动生成">
            <a:extLst>
              <a:ext uri="{FF2B5EF4-FFF2-40B4-BE49-F238E27FC236}">
                <a16:creationId xmlns:a16="http://schemas.microsoft.com/office/drawing/2014/main" id="{01E942AE-1F79-1399-ADD3-AFBBCDF2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369" y="1800325"/>
            <a:ext cx="7443492" cy="473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7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4184</TotalTime>
  <Words>383</Words>
  <Application>Microsoft Office PowerPoint</Application>
  <PresentationFormat>Widescreen</PresentationFormat>
  <Paragraphs>94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Georgia</vt:lpstr>
      <vt:lpstr>HarmonyOS Sans Medium</vt:lpstr>
      <vt:lpstr>HarmonyOS Sans SC Medium</vt:lpstr>
      <vt:lpstr>HarmonyOS Sans TC Light</vt:lpstr>
      <vt:lpstr>HarmonyOS Sans TC Medium</vt:lpstr>
      <vt:lpstr>Menlo</vt:lpstr>
      <vt:lpstr>Tungsten Book</vt:lpstr>
      <vt:lpstr>Tungsten Medium</vt:lpstr>
      <vt:lpstr>Wingdings</vt:lpstr>
      <vt:lpstr>Office Theme</vt:lpstr>
      <vt:lpstr>GEOG 392/676 GIS Programing Lab6</vt:lpstr>
      <vt:lpstr>Lab 6 Tasks</vt:lpstr>
      <vt:lpstr>Important Notes</vt:lpstr>
      <vt:lpstr>Part 1. Renderer</vt:lpstr>
      <vt:lpstr>Part 1. Renderer</vt:lpstr>
      <vt:lpstr>Part 1. Renderer</vt:lpstr>
      <vt:lpstr>Part 1. Renderer</vt:lpstr>
      <vt:lpstr>Part 1. Renderer</vt:lpstr>
      <vt:lpstr>Part 1. Renderer</vt:lpstr>
      <vt:lpstr>Part 2. Progressor</vt:lpstr>
      <vt:lpstr>Part 2. Progressor</vt:lpstr>
      <vt:lpstr>Part 2. Progressor</vt:lpstr>
      <vt:lpstr>Your Code Stucture</vt:lpstr>
      <vt:lpstr>Submission</vt:lpstr>
      <vt:lpstr>Grading Rule</vt:lpstr>
      <vt:lpstr>Additional Resources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Zhenlei</cp:lastModifiedBy>
  <cp:revision>34</cp:revision>
  <dcterms:created xsi:type="dcterms:W3CDTF">2022-08-19T19:50:19Z</dcterms:created>
  <dcterms:modified xsi:type="dcterms:W3CDTF">2024-11-05T15:24:26Z</dcterms:modified>
  <cp:category/>
</cp:coreProperties>
</file>